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2" r:id="rId5"/>
    <p:sldId id="287" r:id="rId6"/>
    <p:sldId id="288" r:id="rId7"/>
    <p:sldId id="289" r:id="rId8"/>
    <p:sldId id="290" r:id="rId9"/>
    <p:sldId id="291" r:id="rId10"/>
    <p:sldId id="2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BE62F2-BC79-62D0-2DDD-F8EB9D6F3F95}" v="53" dt="2025-10-23T11:04:53.7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5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 Ellis (8JL)" userId="S::82278@stcuthbertsw.co.uk::3e0bb797-627c-41f4-8e2b-b5977f350cb5" providerId="AD" clId="Web-{D0BE62F2-BC79-62D0-2DDD-F8EB9D6F3F95}"/>
    <pc:docChg chg="modSld">
      <pc:chgData name="M Ellis (8JL)" userId="S::82278@stcuthbertsw.co.uk::3e0bb797-627c-41f4-8e2b-b5977f350cb5" providerId="AD" clId="Web-{D0BE62F2-BC79-62D0-2DDD-F8EB9D6F3F95}" dt="2025-10-23T11:04:51.095" v="17" actId="20577"/>
      <pc:docMkLst>
        <pc:docMk/>
      </pc:docMkLst>
      <pc:sldChg chg="modSp">
        <pc:chgData name="M Ellis (8JL)" userId="S::82278@stcuthbertsw.co.uk::3e0bb797-627c-41f4-8e2b-b5977f350cb5" providerId="AD" clId="Web-{D0BE62F2-BC79-62D0-2DDD-F8EB9D6F3F95}" dt="2025-10-23T11:04:11.578" v="1" actId="20577"/>
        <pc:sldMkLst>
          <pc:docMk/>
          <pc:sldMk cId="1359705024" sldId="282"/>
        </pc:sldMkLst>
        <pc:spChg chg="mod">
          <ac:chgData name="M Ellis (8JL)" userId="S::82278@stcuthbertsw.co.uk::3e0bb797-627c-41f4-8e2b-b5977f350cb5" providerId="AD" clId="Web-{D0BE62F2-BC79-62D0-2DDD-F8EB9D6F3F95}" dt="2025-10-23T11:04:11.578" v="1" actId="20577"/>
          <ac:spMkLst>
            <pc:docMk/>
            <pc:sldMk cId="1359705024" sldId="282"/>
            <ac:spMk id="2" creationId="{EB71B6AC-9A3A-4F2F-A963-91FA13DE7E64}"/>
          </ac:spMkLst>
        </pc:spChg>
      </pc:sldChg>
      <pc:sldChg chg="modSp">
        <pc:chgData name="M Ellis (8JL)" userId="S::82278@stcuthbertsw.co.uk::3e0bb797-627c-41f4-8e2b-b5977f350cb5" providerId="AD" clId="Web-{D0BE62F2-BC79-62D0-2DDD-F8EB9D6F3F95}" dt="2025-10-23T11:04:17.985" v="4" actId="20577"/>
        <pc:sldMkLst>
          <pc:docMk/>
          <pc:sldMk cId="1408381684" sldId="287"/>
        </pc:sldMkLst>
        <pc:spChg chg="mod">
          <ac:chgData name="M Ellis (8JL)" userId="S::82278@stcuthbertsw.co.uk::3e0bb797-627c-41f4-8e2b-b5977f350cb5" providerId="AD" clId="Web-{D0BE62F2-BC79-62D0-2DDD-F8EB9D6F3F95}" dt="2025-10-23T11:04:17.985" v="4" actId="20577"/>
          <ac:spMkLst>
            <pc:docMk/>
            <pc:sldMk cId="1408381684" sldId="287"/>
            <ac:spMk id="2" creationId="{EB71B6AC-9A3A-4F2F-A963-91FA13DE7E64}"/>
          </ac:spMkLst>
        </pc:spChg>
      </pc:sldChg>
      <pc:sldChg chg="modSp">
        <pc:chgData name="M Ellis (8JL)" userId="S::82278@stcuthbertsw.co.uk::3e0bb797-627c-41f4-8e2b-b5977f350cb5" providerId="AD" clId="Web-{D0BE62F2-BC79-62D0-2DDD-F8EB9D6F3F95}" dt="2025-10-23T11:04:24.250" v="7" actId="20577"/>
        <pc:sldMkLst>
          <pc:docMk/>
          <pc:sldMk cId="2606945637" sldId="288"/>
        </pc:sldMkLst>
        <pc:spChg chg="mod">
          <ac:chgData name="M Ellis (8JL)" userId="S::82278@stcuthbertsw.co.uk::3e0bb797-627c-41f4-8e2b-b5977f350cb5" providerId="AD" clId="Web-{D0BE62F2-BC79-62D0-2DDD-F8EB9D6F3F95}" dt="2025-10-23T11:04:24.250" v="7" actId="20577"/>
          <ac:spMkLst>
            <pc:docMk/>
            <pc:sldMk cId="2606945637" sldId="288"/>
            <ac:spMk id="2" creationId="{EB71B6AC-9A3A-4F2F-A963-91FA13DE7E64}"/>
          </ac:spMkLst>
        </pc:spChg>
      </pc:sldChg>
      <pc:sldChg chg="modSp">
        <pc:chgData name="M Ellis (8JL)" userId="S::82278@stcuthbertsw.co.uk::3e0bb797-627c-41f4-8e2b-b5977f350cb5" providerId="AD" clId="Web-{D0BE62F2-BC79-62D0-2DDD-F8EB9D6F3F95}" dt="2025-10-23T11:04:30.173" v="9" actId="20577"/>
        <pc:sldMkLst>
          <pc:docMk/>
          <pc:sldMk cId="4044450941" sldId="289"/>
        </pc:sldMkLst>
        <pc:spChg chg="mod">
          <ac:chgData name="M Ellis (8JL)" userId="S::82278@stcuthbertsw.co.uk::3e0bb797-627c-41f4-8e2b-b5977f350cb5" providerId="AD" clId="Web-{D0BE62F2-BC79-62D0-2DDD-F8EB9D6F3F95}" dt="2025-10-23T11:04:30.173" v="9" actId="20577"/>
          <ac:spMkLst>
            <pc:docMk/>
            <pc:sldMk cId="4044450941" sldId="289"/>
            <ac:spMk id="2" creationId="{EB71B6AC-9A3A-4F2F-A963-91FA13DE7E64}"/>
          </ac:spMkLst>
        </pc:spChg>
      </pc:sldChg>
      <pc:sldChg chg="modSp">
        <pc:chgData name="M Ellis (8JL)" userId="S::82278@stcuthbertsw.co.uk::3e0bb797-627c-41f4-8e2b-b5977f350cb5" providerId="AD" clId="Web-{D0BE62F2-BC79-62D0-2DDD-F8EB9D6F3F95}" dt="2025-10-23T11:04:38.532" v="12" actId="20577"/>
        <pc:sldMkLst>
          <pc:docMk/>
          <pc:sldMk cId="3239539714" sldId="290"/>
        </pc:sldMkLst>
        <pc:spChg chg="mod">
          <ac:chgData name="M Ellis (8JL)" userId="S::82278@stcuthbertsw.co.uk::3e0bb797-627c-41f4-8e2b-b5977f350cb5" providerId="AD" clId="Web-{D0BE62F2-BC79-62D0-2DDD-F8EB9D6F3F95}" dt="2025-10-23T11:04:38.532" v="12" actId="20577"/>
          <ac:spMkLst>
            <pc:docMk/>
            <pc:sldMk cId="3239539714" sldId="290"/>
            <ac:spMk id="2" creationId="{EB71B6AC-9A3A-4F2F-A963-91FA13DE7E64}"/>
          </ac:spMkLst>
        </pc:spChg>
      </pc:sldChg>
      <pc:sldChg chg="modSp">
        <pc:chgData name="M Ellis (8JL)" userId="S::82278@stcuthbertsw.co.uk::3e0bb797-627c-41f4-8e2b-b5977f350cb5" providerId="AD" clId="Web-{D0BE62F2-BC79-62D0-2DDD-F8EB9D6F3F95}" dt="2025-10-23T11:04:43.814" v="14" actId="20577"/>
        <pc:sldMkLst>
          <pc:docMk/>
          <pc:sldMk cId="2831924141" sldId="291"/>
        </pc:sldMkLst>
        <pc:spChg chg="mod">
          <ac:chgData name="M Ellis (8JL)" userId="S::82278@stcuthbertsw.co.uk::3e0bb797-627c-41f4-8e2b-b5977f350cb5" providerId="AD" clId="Web-{D0BE62F2-BC79-62D0-2DDD-F8EB9D6F3F95}" dt="2025-10-23T11:04:43.814" v="14" actId="20577"/>
          <ac:spMkLst>
            <pc:docMk/>
            <pc:sldMk cId="2831924141" sldId="291"/>
            <ac:spMk id="2" creationId="{EB71B6AC-9A3A-4F2F-A963-91FA13DE7E64}"/>
          </ac:spMkLst>
        </pc:spChg>
      </pc:sldChg>
      <pc:sldChg chg="modSp">
        <pc:chgData name="M Ellis (8JL)" userId="S::82278@stcuthbertsw.co.uk::3e0bb797-627c-41f4-8e2b-b5977f350cb5" providerId="AD" clId="Web-{D0BE62F2-BC79-62D0-2DDD-F8EB9D6F3F95}" dt="2025-10-23T11:04:51.095" v="17" actId="20577"/>
        <pc:sldMkLst>
          <pc:docMk/>
          <pc:sldMk cId="89112558" sldId="292"/>
        </pc:sldMkLst>
        <pc:spChg chg="mod">
          <ac:chgData name="M Ellis (8JL)" userId="S::82278@stcuthbertsw.co.uk::3e0bb797-627c-41f4-8e2b-b5977f350cb5" providerId="AD" clId="Web-{D0BE62F2-BC79-62D0-2DDD-F8EB9D6F3F95}" dt="2025-10-23T11:04:51.095" v="17" actId="20577"/>
          <ac:spMkLst>
            <pc:docMk/>
            <pc:sldMk cId="89112558" sldId="292"/>
            <ac:spMk id="2" creationId="{EB71B6AC-9A3A-4F2F-A963-91FA13DE7E64}"/>
          </ac:spMkLst>
        </pc:spChg>
      </pc:sldChg>
    </pc:docChg>
  </pc:docChgLst>
  <pc:docChgLst>
    <pc:chgData clId="Web-{D0BE62F2-BC79-62D0-2DDD-F8EB9D6F3F95}"/>
    <pc:docChg chg="modSld">
      <pc:chgData name="" userId="" providerId="" clId="Web-{D0BE62F2-BC79-62D0-2DDD-F8EB9D6F3F95}" dt="2025-10-23T11:04:10.093" v="1" actId="20577"/>
      <pc:docMkLst>
        <pc:docMk/>
      </pc:docMkLst>
      <pc:sldChg chg="modSp">
        <pc:chgData name="" userId="" providerId="" clId="Web-{D0BE62F2-BC79-62D0-2DDD-F8EB9D6F3F95}" dt="2025-10-23T11:04:10.093" v="1" actId="20577"/>
        <pc:sldMkLst>
          <pc:docMk/>
          <pc:sldMk cId="1359705024" sldId="282"/>
        </pc:sldMkLst>
        <pc:spChg chg="mod">
          <ac:chgData name="" userId="" providerId="" clId="Web-{D0BE62F2-BC79-62D0-2DDD-F8EB9D6F3F95}" dt="2025-10-23T11:04:10.093" v="1" actId="20577"/>
          <ac:spMkLst>
            <pc:docMk/>
            <pc:sldMk cId="1359705024" sldId="282"/>
            <ac:spMk id="2" creationId="{EB71B6AC-9A3A-4F2F-A963-91FA13DE7E6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6719E-0654-41A0-BC4F-029C038BC6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A2EB9-8494-488E-9B34-DF9892227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54894-3C0E-42F2-9948-BADE7157D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1D7C4-22FE-402B-B75A-864B7FE30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9F5D2-FB32-47B5-AF61-0F7BCE3D1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01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B46BB-ED31-4D5B-835C-44F411297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D3C47-24B5-4E17-8CA8-75C2F48BE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5ED3C-3ADD-406A-8419-181EB9B6A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90537-DE29-42F1-B210-BB39792BC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A2122-2721-4F6F-9D16-C6172CFD0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78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C45338-7901-4EFE-9E67-CAF3A20736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F6BB9D-3B1D-45D4-B368-10D707D3F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5B2BC-C802-4901-B28D-6E30DC293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D5C57-BEDD-4ECF-B827-9A04AECF9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4E293-BF5C-49B5-BC11-57019487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30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DF5ED-1567-4DED-8258-8CB152108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77AFE-D329-4378-9C90-D652FA3BA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23B4-892D-46F0-863E-A073015E2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4A811-B15C-481E-AC55-4200760F1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A310C-CD68-4702-A8B1-2236FA8E5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86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298FF-3B6C-48F6-A568-49F880C66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15668F-A707-433F-A978-1E5731F9C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9BBA2-BBC5-454D-9513-2F30F22CC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EBB13-246A-4722-8D73-CDB705B1B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8F59E-AFD2-416D-AC5A-C43511D67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897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4216-149E-439A-9383-0E31F7880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A979F-9A1D-44E9-88D1-94A2DCE3A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478CE-41EA-4D05-BD70-45F9FAEA7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E379E-2F2A-4E4D-A2C4-D8B67BD6C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6182D-E86D-4D5B-BCA8-D1573750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E79377-5F43-4B92-AE57-221E54486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9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676F5-843E-46ED-8005-7CAE8836D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52084-044C-4B3A-8483-5A4DE0FF3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DD56F2-04F6-4162-A6A9-5814E534A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7D5818-F66A-40B4-A961-94961FBF4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5B7785-17B4-4EB2-A9D2-F8990047F6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36358D-A6DE-4633-8BED-97CEA0AC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BC8006-646D-4C1F-86DF-AFEA8907C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0F39E5-FB98-4773-A7DB-3D02C299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59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50232-D755-418B-83EF-C34590799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F57CE6-99F9-477F-AA0D-B83C642B8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F0478-580E-4743-A285-59D4D25D9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15C1A4-353F-4571-BC65-C710CFD89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416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06A9E0-6B89-4E68-ACD3-4B34FE242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DF2EF-D595-4278-9FB1-EF0596ABC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9085EB-2400-4702-A178-6167A241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9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B8AF1-B999-406C-94B9-2C145F5BC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8B6F5-9BD5-4E82-A527-411ADA513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5F2B4E-8A1C-4160-81F0-7F717C1D8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8A358-4F1A-4C70-A22E-210F919F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755381-F17A-4429-8B8B-DB64772EA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67AE5-E735-4DB5-9849-814EB23C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1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52877-A22B-4087-9384-2F1C738B1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9074D1-AE1C-417C-9F05-7EC9D80EB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8D2285-3225-4DDD-85B2-3432E9F62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55A1AA-990B-4877-82EA-99B0246F1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8BE56A-E99E-4A86-B8E3-DB36C2FA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1DFB4-245F-4FB8-8DDC-C2C1E0263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3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8D4D2B-D986-4BCC-8A06-44DD756FC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E5944-D135-4798-8A98-C471C0E92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593B1-BE93-490D-AE64-4E5F60B3B3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FFDEA-625B-43F2-BA50-D45599044558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0E27C-7DFD-43C5-BDFB-58903ADD39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07795-E531-409A-9BDC-BA7FCB8E21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3251D-1D21-4907-9448-451BD875A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49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918396"/>
              </p:ext>
            </p:extLst>
          </p:nvPr>
        </p:nvGraphicFramePr>
        <p:xfrm>
          <a:off x="833377" y="1019874"/>
          <a:ext cx="10764263" cy="5629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968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866381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50032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5316865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85991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692682"/>
                    </a:ext>
                  </a:extLst>
                </a:gridCol>
              </a:tblGrid>
              <a:tr h="566747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223302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Nursery Rhymes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Exploring different musical instruments </a:t>
                      </a:r>
                      <a:endParaRPr lang="en-US" sz="11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Me- Charanga </a:t>
                      </a:r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Christmas Play </a:t>
                      </a:r>
                      <a:endParaRPr lang="en-US" sz="11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My stories-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1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Everyone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1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GB" sz="1600" i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Our World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US" sz="11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Big Bear Funk Charanga</a:t>
                      </a:r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 Recording of Performance</a:t>
                      </a:r>
                      <a:endParaRPr lang="en-GB" sz="11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6988558-5E0B-493E-93DB-93019660E6A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" y="84226"/>
            <a:ext cx="1049054" cy="1087626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71B6AC-9A3A-4F2F-A963-91FA13DE7E64}"/>
              </a:ext>
            </a:extLst>
          </p:cNvPr>
          <p:cNvSpPr txBox="1"/>
          <p:nvPr/>
        </p:nvSpPr>
        <p:spPr>
          <a:xfrm>
            <a:off x="2394751" y="96544"/>
            <a:ext cx="775908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St Cuthbert’s Catholic Primary School</a:t>
            </a:r>
          </a:p>
          <a:p>
            <a:pPr algn="ctr"/>
            <a:r>
              <a:rPr lang="en-GB" b="1" dirty="0">
                <a:latin typeface="Century Gothic"/>
              </a:rPr>
              <a:t>Music Overview 2025-2026</a:t>
            </a:r>
            <a:endParaRPr lang="en-GB" b="1" dirty="0"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latin typeface="Century Gothic" panose="020B0502020202020204" pitchFamily="34" charset="0"/>
              </a:rPr>
              <a:t>Reception</a:t>
            </a:r>
            <a:endParaRPr lang="en-GB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705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432755"/>
              </p:ext>
            </p:extLst>
          </p:nvPr>
        </p:nvGraphicFramePr>
        <p:xfrm>
          <a:off x="892161" y="758226"/>
          <a:ext cx="10764263" cy="5685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968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866381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50032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5316865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85991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692682"/>
                    </a:ext>
                  </a:extLst>
                </a:gridCol>
              </a:tblGrid>
              <a:tr h="566747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223302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My Musical Heartbeat – How can we make friends when we sing together?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US" sz="105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Dance, sing and Play- How does Music tell stories about the past? -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Christmas Play Performance</a:t>
                      </a:r>
                      <a:endParaRPr lang="en-US" sz="105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i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Exploring sounds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– How does Music make the world a better place? -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05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lang="en-GB" sz="1600" i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Learning to Listen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How does music help us to understand our neighbours? -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05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GB" sz="1600" i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Having Fun with improvisation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What songs can we sing to help us through the day? -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sz="105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Let’s perform together! 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How does Music teach us to look after the planet?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105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6988558-5E0B-493E-93DB-93019660E6A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" y="84226"/>
            <a:ext cx="1049054" cy="1087626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71B6AC-9A3A-4F2F-A963-91FA13DE7E64}"/>
              </a:ext>
            </a:extLst>
          </p:cNvPr>
          <p:cNvSpPr txBox="1"/>
          <p:nvPr/>
        </p:nvSpPr>
        <p:spPr>
          <a:xfrm>
            <a:off x="2394751" y="96544"/>
            <a:ext cx="775908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St Cuthbert’s Catholic Primary School</a:t>
            </a:r>
          </a:p>
          <a:p>
            <a:pPr algn="ctr"/>
            <a:r>
              <a:rPr lang="en-GB" sz="1400" b="1" dirty="0">
                <a:latin typeface="Century Gothic"/>
              </a:rPr>
              <a:t>Music Overview 2025-2026</a:t>
            </a:r>
            <a:endParaRPr lang="en-GB" sz="14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Year 1</a:t>
            </a:r>
            <a:endParaRPr lang="en-GB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38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888478"/>
              </p:ext>
            </p:extLst>
          </p:nvPr>
        </p:nvGraphicFramePr>
        <p:xfrm>
          <a:off x="892161" y="758226"/>
          <a:ext cx="10764263" cy="5629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968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866381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50032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5316865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85991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692682"/>
                    </a:ext>
                  </a:extLst>
                </a:gridCol>
              </a:tblGrid>
              <a:tr h="566747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223302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Pulse, Rhythm and Pitch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How can we make friends when we sing together?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US" sz="10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Playing in an Orchestra- How does Music tell stories about the past?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Christmas Play Performance</a:t>
                      </a:r>
                      <a:endParaRPr lang="en-US" sz="10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Inventing a musical story- How does Music make the world a better place. Charanga</a:t>
                      </a:r>
                    </a:p>
                    <a:p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10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Recognising different sounds- How does Music teach us about our neighbourhood? Charanga</a:t>
                      </a:r>
                    </a:p>
                    <a:p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10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Exploring Improvisation - How does Music make us happy? -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US" sz="10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Our big concert - How does Music teach us to look after the planet? 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10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6988558-5E0B-493E-93DB-93019660E6A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" y="84226"/>
            <a:ext cx="1049054" cy="1087626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71B6AC-9A3A-4F2F-A963-91FA13DE7E64}"/>
              </a:ext>
            </a:extLst>
          </p:cNvPr>
          <p:cNvSpPr txBox="1"/>
          <p:nvPr/>
        </p:nvSpPr>
        <p:spPr>
          <a:xfrm>
            <a:off x="2394751" y="96544"/>
            <a:ext cx="775908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St Cuthbert’s Catholic Primary School</a:t>
            </a:r>
          </a:p>
          <a:p>
            <a:pPr algn="ctr"/>
            <a:r>
              <a:rPr lang="en-GB" sz="1400" b="1" dirty="0">
                <a:latin typeface="Century Gothic"/>
              </a:rPr>
              <a:t>Music Overview 2025-2026</a:t>
            </a:r>
            <a:endParaRPr lang="en-GB" sz="14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Year 2</a:t>
            </a:r>
            <a:endParaRPr lang="en-GB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94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153318"/>
              </p:ext>
            </p:extLst>
          </p:nvPr>
        </p:nvGraphicFramePr>
        <p:xfrm>
          <a:off x="892161" y="758226"/>
          <a:ext cx="10764263" cy="5662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968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866381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50032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5316865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85991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692682"/>
                    </a:ext>
                  </a:extLst>
                </a:gridCol>
              </a:tblGrid>
              <a:tr h="566747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223302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Writing down music- How does Music bring us closer together? 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US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Playing in a band- What stories does Music tell us about the past?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Christmas Play Performance</a:t>
                      </a:r>
                      <a:endParaRPr lang="en-US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Charanga-Glockenspiel 1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Charanga-Glockenspiel 2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 Enjoying Improvisation - How does Music make a difference to us every day?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Chranga 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Opening night- How does Music connect us with our planet?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Chranga- </a:t>
                      </a:r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 </a:t>
                      </a:r>
                      <a:endParaRPr lang="en-GB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6988558-5E0B-493E-93DB-93019660E6A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" y="84226"/>
            <a:ext cx="1049054" cy="1087626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71B6AC-9A3A-4F2F-A963-91FA13DE7E64}"/>
              </a:ext>
            </a:extLst>
          </p:cNvPr>
          <p:cNvSpPr txBox="1"/>
          <p:nvPr/>
        </p:nvSpPr>
        <p:spPr>
          <a:xfrm>
            <a:off x="2394751" y="96544"/>
            <a:ext cx="775908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St Cuthbert’s Catholic Primary School</a:t>
            </a:r>
          </a:p>
          <a:p>
            <a:pPr algn="ctr"/>
            <a:r>
              <a:rPr lang="en-GB" sz="1400" b="1" dirty="0">
                <a:latin typeface="Century Gothic"/>
              </a:rPr>
              <a:t>Music Overview 2025-2026</a:t>
            </a:r>
            <a:endParaRPr lang="en-GB" sz="14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Year 3</a:t>
            </a:r>
            <a:endParaRPr lang="en-GB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450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085660"/>
              </p:ext>
            </p:extLst>
          </p:nvPr>
        </p:nvGraphicFramePr>
        <p:xfrm>
          <a:off x="892161" y="758226"/>
          <a:ext cx="10764263" cy="5629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968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866381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50032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5316865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85991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692682"/>
                    </a:ext>
                  </a:extLst>
                </a:gridCol>
              </a:tblGrid>
              <a:tr h="566747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223302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Musical Structures- How does Music bring us together?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US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Exploring feelings when you play- How does Music connect us with our past? 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Christmas Play Performance</a:t>
                      </a:r>
                      <a:endParaRPr lang="en-US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Compose with your friends- How does Music improve our world?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 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Feelings through music- How does music teach us about our community?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 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Ukulele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(1hr per Week)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US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Ukulele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(1hr per Week)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6988558-5E0B-493E-93DB-93019660E6A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" y="84226"/>
            <a:ext cx="1049054" cy="1087626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71B6AC-9A3A-4F2F-A963-91FA13DE7E64}"/>
              </a:ext>
            </a:extLst>
          </p:cNvPr>
          <p:cNvSpPr txBox="1"/>
          <p:nvPr/>
        </p:nvSpPr>
        <p:spPr>
          <a:xfrm>
            <a:off x="2394751" y="96544"/>
            <a:ext cx="775908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St Cuthbert’s Catholic Primary School</a:t>
            </a:r>
          </a:p>
          <a:p>
            <a:pPr algn="ctr"/>
            <a:r>
              <a:rPr lang="en-GB" sz="1400" b="1" dirty="0">
                <a:latin typeface="Century Gothic"/>
              </a:rPr>
              <a:t>Music Overview 2025-2026</a:t>
            </a:r>
            <a:endParaRPr lang="en-GB" sz="14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Year 4</a:t>
            </a:r>
            <a:endParaRPr lang="en-GB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539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593567"/>
              </p:ext>
            </p:extLst>
          </p:nvPr>
        </p:nvGraphicFramePr>
        <p:xfrm>
          <a:off x="892161" y="758226"/>
          <a:ext cx="10764263" cy="5677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968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866381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50032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5316865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85991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692682"/>
                    </a:ext>
                  </a:extLst>
                </a:gridCol>
              </a:tblGrid>
              <a:tr h="566747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223302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Melody and Harmony in Music - How does Music bring us together?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US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Sing and play in different styles -How does Music connect us with our past?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Letter-join No-Lead 33" panose="02000503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Christmas Play Performance</a:t>
                      </a:r>
                      <a:endParaRPr lang="en-US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Ukulele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(1hr per Week)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Ukulele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(1hr per Week)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Freedom to improvise -How does Music shape our way of life?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 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US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Battle of the bands-How does Music connect us with the environment?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 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</a:t>
                      </a:r>
                      <a:endParaRPr lang="en-GB" sz="9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6988558-5E0B-493E-93DB-93019660E6A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" y="84226"/>
            <a:ext cx="1049054" cy="1087626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71B6AC-9A3A-4F2F-A963-91FA13DE7E64}"/>
              </a:ext>
            </a:extLst>
          </p:cNvPr>
          <p:cNvSpPr txBox="1"/>
          <p:nvPr/>
        </p:nvSpPr>
        <p:spPr>
          <a:xfrm>
            <a:off x="2394751" y="96544"/>
            <a:ext cx="775908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St Cuthbert’s Catholic Primary School</a:t>
            </a:r>
          </a:p>
          <a:p>
            <a:pPr algn="ctr"/>
            <a:r>
              <a:rPr lang="en-GB" sz="1400" b="1" dirty="0">
                <a:latin typeface="Century Gothic"/>
              </a:rPr>
              <a:t>Music Overview 2025-2026</a:t>
            </a:r>
            <a:endParaRPr lang="en-GB" sz="14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Year 5</a:t>
            </a:r>
            <a:endParaRPr lang="en-GB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924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225146"/>
              </p:ext>
            </p:extLst>
          </p:nvPr>
        </p:nvGraphicFramePr>
        <p:xfrm>
          <a:off x="892161" y="758226"/>
          <a:ext cx="10764263" cy="5629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968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866381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50032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153168653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8599194"/>
                    </a:ext>
                  </a:extLst>
                </a:gridCol>
                <a:gridCol w="683353">
                  <a:extLst>
                    <a:ext uri="{9D8B030D-6E8A-4147-A177-3AD203B41FA5}">
                      <a16:colId xmlns:a16="http://schemas.microsoft.com/office/drawing/2014/main" val="130692682"/>
                    </a:ext>
                  </a:extLst>
                </a:gridCol>
              </a:tblGrid>
              <a:tr h="566747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Week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223302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Ukulele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(1hr per Week)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Ukulele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(1hr per Week)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Christmas Play Performance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ysClr val="windowText" lastClr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Creative composition- How does Music bring us together. Chranga-</a:t>
                      </a:r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 Recording of Performance.</a:t>
                      </a:r>
                      <a:endParaRPr lang="en-GB" sz="8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Musical Styles connect us- How does Music connect us with our past? Charanga- 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 </a:t>
                      </a:r>
                      <a:endParaRPr lang="en-GB" sz="8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414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6B5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Improvising with confidence -How does Music shape our way of life?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Charanga- 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US" sz="8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Farewell Tour- How does Music connect with the environment?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Charanga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No-Lead 33" panose="02000503000000020003" pitchFamily="50" charset="0"/>
                          <a:ea typeface="+mn-ea"/>
                          <a:cs typeface="+mn-cs"/>
                        </a:rPr>
                        <a:t>Recording of performance.</a:t>
                      </a:r>
                      <a:endParaRPr lang="en-GB" sz="800" b="0" i="0" dirty="0">
                        <a:solidFill>
                          <a:schemeClr val="tx1"/>
                        </a:solidFill>
                        <a:latin typeface="Letter-join No-Lead 33" panose="02000503000000020003" pitchFamily="50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6988558-5E0B-493E-93DB-93019660E6A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" y="84226"/>
            <a:ext cx="1049054" cy="1087626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71B6AC-9A3A-4F2F-A963-91FA13DE7E64}"/>
              </a:ext>
            </a:extLst>
          </p:cNvPr>
          <p:cNvSpPr txBox="1"/>
          <p:nvPr/>
        </p:nvSpPr>
        <p:spPr>
          <a:xfrm>
            <a:off x="2394751" y="96544"/>
            <a:ext cx="775908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St Cuthbert’s Catholic Primary School</a:t>
            </a:r>
          </a:p>
          <a:p>
            <a:pPr algn="ctr"/>
            <a:r>
              <a:rPr lang="en-GB" sz="1400" b="1" dirty="0">
                <a:latin typeface="Century Gothic"/>
              </a:rPr>
              <a:t>Music Overview 2025-2026</a:t>
            </a:r>
            <a:endParaRPr lang="en-GB" sz="14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Year 6</a:t>
            </a:r>
            <a:endParaRPr lang="en-GB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12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3f39b4a7a8406fb32da38d76a1ad59 xmlns="9d694e7e-f382-4ff6-a059-70f3761ab7f7">
      <Terms xmlns="http://schemas.microsoft.com/office/infopath/2007/PartnerControls"/>
    </de3f39b4a7a8406fb32da38d76a1ad59>
    <TaxCatchAll xmlns="9d694e7e-f382-4ff6-a059-70f3761ab7f7" xsi:nil="true"/>
    <number xmlns="99145f01-ce34-4611-ae27-da1ab4c80265" xsi:nil="true"/>
    <lcf76f155ced4ddcb4097134ff3c332f xmlns="99145f01-ce34-4611-ae27-da1ab4c8026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54AC4C8461FE459B297765DE356692" ma:contentTypeVersion="16" ma:contentTypeDescription="Create a new document." ma:contentTypeScope="" ma:versionID="39d7322a29a6ead645a9edf096bdc03c">
  <xsd:schema xmlns:xsd="http://www.w3.org/2001/XMLSchema" xmlns:xs="http://www.w3.org/2001/XMLSchema" xmlns:p="http://schemas.microsoft.com/office/2006/metadata/properties" xmlns:ns2="9d694e7e-f382-4ff6-a059-70f3761ab7f7" xmlns:ns3="99145f01-ce34-4611-ae27-da1ab4c80265" targetNamespace="http://schemas.microsoft.com/office/2006/metadata/properties" ma:root="true" ma:fieldsID="9478fb4268d2a5496efa42ec9913c7e8" ns2:_="" ns3:_="">
    <xsd:import namespace="9d694e7e-f382-4ff6-a059-70f3761ab7f7"/>
    <xsd:import namespace="99145f01-ce34-4611-ae27-da1ab4c80265"/>
    <xsd:element name="properties">
      <xsd:complexType>
        <xsd:sequence>
          <xsd:element name="documentManagement">
            <xsd:complexType>
              <xsd:all>
                <xsd:element ref="ns2:de3f39b4a7a8406fb32da38d76a1ad59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numbe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94e7e-f382-4ff6-a059-70f3761ab7f7" elementFormDefault="qualified">
    <xsd:import namespace="http://schemas.microsoft.com/office/2006/documentManagement/types"/>
    <xsd:import namespace="http://schemas.microsoft.com/office/infopath/2007/PartnerControls"/>
    <xsd:element name="de3f39b4a7a8406fb32da38d76a1ad59" ma:index="9" nillable="true" ma:taxonomy="true" ma:internalName="de3f39b4a7a8406fb32da38d76a1ad59" ma:taxonomyFieldName="Staff_x0020_Category" ma:displayName="Staff Category" ma:fieldId="{de3f39b4-a7a8-406f-b32d-a38d76a1ad59}" ma:sspId="c2d594ff-12f4-4193-ba09-0b4e56d89855" ma:termSetId="52729cab-2687-4385-b62a-c1911a014b9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0" nillable="true" ma:displayName="Taxonomy Catch All Column" ma:hidden="true" ma:list="{1bb0394a-eb04-461a-9f94-c71ef231c1bd}" ma:internalName="TaxCatchAll" ma:showField="CatchAllData" ma:web="9d694e7e-f382-4ff6-a059-70f3761ab7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145f01-ce34-4611-ae27-da1ab4c802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2d594ff-12f4-4193-ba09-0b4e56d898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number" ma:index="22" nillable="true" ma:displayName="number" ma:format="Dropdown" ma:internalName="number" ma:percentage="FALSE">
      <xsd:simpleType>
        <xsd:restriction base="dms:Number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B5A6F2-24EE-4343-AF7E-D9834BFB3818}">
  <ds:schemaRefs>
    <ds:schemaRef ds:uri="http://schemas.microsoft.com/office/2006/metadata/properties"/>
    <ds:schemaRef ds:uri="http://schemas.microsoft.com/office/infopath/2007/PartnerControls"/>
    <ds:schemaRef ds:uri="9d694e7e-f382-4ff6-a059-70f3761ab7f7"/>
    <ds:schemaRef ds:uri="99145f01-ce34-4611-ae27-da1ab4c80265"/>
  </ds:schemaRefs>
</ds:datastoreItem>
</file>

<file path=customXml/itemProps2.xml><?xml version="1.0" encoding="utf-8"?>
<ds:datastoreItem xmlns:ds="http://schemas.openxmlformats.org/officeDocument/2006/customXml" ds:itemID="{7971E915-D13D-4E33-9EBE-13B37A3795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913C12-1E25-44E9-BA9B-32C2E80730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694e7e-f382-4ff6-a059-70f3761ab7f7"/>
    <ds:schemaRef ds:uri="99145f01-ce34-4611-ae27-da1ab4c802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890</Words>
  <Application>Microsoft Office PowerPoint</Application>
  <PresentationFormat>Widescreen</PresentationFormat>
  <Paragraphs>266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Davidson</dc:creator>
  <cp:lastModifiedBy>Marni Ellis</cp:lastModifiedBy>
  <cp:revision>24</cp:revision>
  <dcterms:created xsi:type="dcterms:W3CDTF">2024-07-02T19:08:42Z</dcterms:created>
  <dcterms:modified xsi:type="dcterms:W3CDTF">2025-10-23T11:05:00Z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0x0101007C54AC4C8461FE459B297765DE356692</vt:lpwstr>
  </property>
  <property fmtid="{D5CDD505-2E9C-101B-9397-08002B2CF9AE}" pid="3" name="Order">
    <vt:r8>121600</vt:r8>
  </property>
  <property fmtid="{D5CDD505-2E9C-101B-9397-08002B2CF9AE}" pid="4" name="Staff Category">
    <vt:lpwstr/>
  </property>
  <property fmtid="{D5CDD505-2E9C-101B-9397-08002B2CF9AE}" pid="5" name="MediaServiceImageTags">
    <vt:lpwstr/>
  </property>
  <property fmtid="{D5CDD505-2E9C-101B-9397-08002B2CF9AE}" pid="6" name="Staff_x0020_Category">
    <vt:lpwstr/>
  </property>
</Properties>
</file>